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6" r:id="rId2"/>
    <p:sldId id="419" r:id="rId3"/>
    <p:sldId id="713" r:id="rId4"/>
    <p:sldId id="716" r:id="rId5"/>
    <p:sldId id="717" r:id="rId6"/>
    <p:sldId id="718" r:id="rId7"/>
    <p:sldId id="719" r:id="rId8"/>
    <p:sldId id="729" r:id="rId9"/>
    <p:sldId id="756" r:id="rId10"/>
    <p:sldId id="720" r:id="rId11"/>
    <p:sldId id="722" r:id="rId12"/>
    <p:sldId id="721" r:id="rId13"/>
    <p:sldId id="730" r:id="rId14"/>
    <p:sldId id="757" r:id="rId15"/>
    <p:sldId id="723" r:id="rId16"/>
    <p:sldId id="724" r:id="rId17"/>
    <p:sldId id="725" r:id="rId18"/>
    <p:sldId id="731" r:id="rId19"/>
    <p:sldId id="726" r:id="rId20"/>
    <p:sldId id="727" r:id="rId21"/>
    <p:sldId id="728" r:id="rId22"/>
    <p:sldId id="758" r:id="rId23"/>
    <p:sldId id="732" r:id="rId24"/>
    <p:sldId id="735" r:id="rId25"/>
    <p:sldId id="733" r:id="rId26"/>
    <p:sldId id="737" r:id="rId27"/>
    <p:sldId id="739" r:id="rId28"/>
    <p:sldId id="736" r:id="rId29"/>
    <p:sldId id="741" r:id="rId30"/>
    <p:sldId id="740" r:id="rId31"/>
    <p:sldId id="738" r:id="rId32"/>
    <p:sldId id="742" r:id="rId33"/>
    <p:sldId id="743" r:id="rId34"/>
    <p:sldId id="734" r:id="rId35"/>
    <p:sldId id="746" r:id="rId36"/>
    <p:sldId id="745" r:id="rId37"/>
    <p:sldId id="744" r:id="rId38"/>
    <p:sldId id="748" r:id="rId39"/>
    <p:sldId id="759" r:id="rId40"/>
    <p:sldId id="751" r:id="rId41"/>
    <p:sldId id="752" r:id="rId42"/>
    <p:sldId id="749" r:id="rId43"/>
    <p:sldId id="750" r:id="rId44"/>
    <p:sldId id="760" r:id="rId45"/>
    <p:sldId id="747" r:id="rId46"/>
    <p:sldId id="753" r:id="rId47"/>
    <p:sldId id="754" r:id="rId48"/>
    <p:sldId id="755" r:id="rId49"/>
    <p:sldId id="761" r:id="rId50"/>
    <p:sldId id="511" r:id="rId51"/>
    <p:sldId id="715" r:id="rId52"/>
    <p:sldId id="653" r:id="rId53"/>
    <p:sldId id="342" r:id="rId54"/>
  </p:sldIdLst>
  <p:sldSz cx="24384000" cy="13716000"/>
  <p:notesSz cx="6797675" cy="9929813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040"/>
    <a:srgbClr val="F25A29"/>
    <a:srgbClr val="F35A29"/>
    <a:srgbClr val="4372C4"/>
    <a:srgbClr val="ED1C24"/>
    <a:srgbClr val="E4C622"/>
    <a:srgbClr val="B9D532"/>
    <a:srgbClr val="7BC242"/>
    <a:srgbClr val="E4C721"/>
    <a:srgbClr val="45B7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845" autoAdjust="0"/>
    <p:restoredTop sz="84555" autoAdjust="0"/>
  </p:normalViewPr>
  <p:slideViewPr>
    <p:cSldViewPr snapToGrid="0" snapToObjects="1">
      <p:cViewPr varScale="1">
        <p:scale>
          <a:sx n="26" d="100"/>
          <a:sy n="26" d="100"/>
        </p:scale>
        <p:origin x="44" y="420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-932"/>
    </p:cViewPr>
  </p:outlin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C9682A-6338-40E2-9ACD-2A3FF92BB3F1}" type="datetime1">
              <a:rPr lang="en-US" smtClean="0"/>
              <a:t>4/1/2022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C4568-2AE6-42F2-B295-3769A765E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70683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body" sz="quarter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304435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1pPr>
    <a:lvl2pPr indent="2286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2pPr>
    <a:lvl3pPr indent="4572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3pPr>
    <a:lvl4pPr indent="6858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4pPr>
    <a:lvl5pPr indent="9144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5pPr>
    <a:lvl6pPr indent="11430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6pPr>
    <a:lvl7pPr indent="13716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7pPr>
    <a:lvl8pPr indent="16002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8pPr>
    <a:lvl9pPr indent="18288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836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71722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FE536F65-AC83-4CA5-A319-75AFC58D4B3B}" type="slidenum">
              <a:rPr lang="en-US" smtClean="0">
                <a:solidFill>
                  <a:prstClr val="black"/>
                </a:solidFill>
                <a:latin typeface="Calibri"/>
                <a:ea typeface=""/>
                <a:cs typeface=""/>
              </a:rPr>
              <a:pPr/>
              <a:t>53</a:t>
            </a:fld>
            <a:endParaRPr lang="en-US" dirty="0"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28631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 flip="none" rotWithShape="1">
          <a:gsLst>
            <a:gs pos="17000">
              <a:schemeClr val="bg1"/>
            </a:gs>
            <a:gs pos="83000">
              <a:srgbClr val="FF9900">
                <a:lumMod val="20000"/>
                <a:lumOff val="80000"/>
              </a:srgbClr>
            </a:gs>
            <a:gs pos="67000">
              <a:schemeClr val="accent1">
                <a:lumMod val="5000"/>
                <a:lumOff val="95000"/>
              </a:schemeClr>
            </a:gs>
            <a:gs pos="100000">
              <a:srgbClr val="057BBA">
                <a:lumMod val="50000"/>
                <a:lumOff val="5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A04767-AA7B-4F3E-BCFB-179D9E0CC0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17132" y="859479"/>
            <a:ext cx="2950192" cy="11318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049C43-2C50-4372-822C-DA510E94A2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08E076-FA65-406B-B46F-9B423DB8E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217" y="357188"/>
            <a:ext cx="15794390" cy="1710326"/>
          </a:xfrm>
        </p:spPr>
        <p:txBody>
          <a:bodyPr>
            <a:normAutofit/>
          </a:bodyPr>
          <a:lstStyle>
            <a:lvl1pPr algn="l">
              <a:defRPr sz="8200"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820083" y="13156977"/>
            <a:ext cx="6743833" cy="482823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rPr lang="vi-VN" dirty="0">
                <a:solidFill>
                  <a:schemeClr val="bg1"/>
                </a:solidFill>
              </a:rPr>
              <a:t>Copyright </a:t>
            </a:r>
            <a:r>
              <a:rPr lang="de-DE" i="1" dirty="0">
                <a:solidFill>
                  <a:schemeClr val="bg1"/>
                </a:solidFill>
              </a:rPr>
              <a:t>© </a:t>
            </a:r>
            <a:r>
              <a:rPr lang="de-DE" dirty="0">
                <a:solidFill>
                  <a:schemeClr val="bg1"/>
                </a:solidFill>
              </a:rPr>
              <a:t>VTI Academy All Right Reserved</a:t>
            </a:r>
            <a:r>
              <a:rPr lang="vi-VN" dirty="0">
                <a:solidFill>
                  <a:schemeClr val="bg1"/>
                </a:solidFill>
              </a:rPr>
              <a:t> </a:t>
            </a:r>
            <a:endParaRPr lang="uk-UA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oogle Shape;23;p3"/>
          <p:cNvCxnSpPr/>
          <p:nvPr/>
        </p:nvCxnSpPr>
        <p:spPr>
          <a:xfrm>
            <a:off x="482600" y="1412390"/>
            <a:ext cx="21521992" cy="0"/>
          </a:xfrm>
          <a:prstGeom prst="straightConnector1">
            <a:avLst/>
          </a:prstGeom>
          <a:noFill/>
          <a:ln w="19050" cap="flat" cmpd="sng">
            <a:solidFill>
              <a:srgbClr val="3C5A9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" name="Google Shape;24;p3"/>
          <p:cNvSpPr/>
          <p:nvPr/>
        </p:nvSpPr>
        <p:spPr>
          <a:xfrm>
            <a:off x="0" y="12670972"/>
            <a:ext cx="24384000" cy="1045028"/>
          </a:xfrm>
          <a:prstGeom prst="rect">
            <a:avLst/>
          </a:prstGeom>
          <a:solidFill>
            <a:srgbClr val="3C5A99"/>
          </a:solidFill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6781639" y="12854932"/>
            <a:ext cx="10458958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r>
              <a:rPr lang="vi-VN" dirty="0">
                <a:solidFill>
                  <a:schemeClr val="bg1"/>
                </a:solidFill>
              </a:rPr>
              <a:t>Copyright </a:t>
            </a:r>
            <a:r>
              <a:rPr lang="de-DE" i="1" dirty="0">
                <a:solidFill>
                  <a:schemeClr val="bg1"/>
                </a:solidFill>
              </a:rPr>
              <a:t>© </a:t>
            </a:r>
            <a:r>
              <a:rPr lang="de-DE" dirty="0">
                <a:solidFill>
                  <a:schemeClr val="bg1"/>
                </a:solidFill>
              </a:rPr>
              <a:t>VTI Academy All Right Reserved</a:t>
            </a:r>
            <a:r>
              <a:rPr lang="vi-VN" dirty="0">
                <a:solidFill>
                  <a:schemeClr val="bg1"/>
                </a:solidFill>
              </a:rPr>
              <a:t> </a:t>
            </a:r>
            <a:endParaRPr lang="uk-UA" dirty="0">
              <a:solidFill>
                <a:schemeClr val="bg1"/>
              </a:solidFill>
            </a:endParaRPr>
          </a:p>
        </p:txBody>
      </p:sp>
      <p:cxnSp>
        <p:nvCxnSpPr>
          <p:cNvPr id="26" name="Google Shape;26;p3"/>
          <p:cNvCxnSpPr/>
          <p:nvPr/>
        </p:nvCxnSpPr>
        <p:spPr>
          <a:xfrm>
            <a:off x="14610736" y="1412390"/>
            <a:ext cx="7393856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" name="Google Shape;27;p3"/>
          <p:cNvCxnSpPr/>
          <p:nvPr/>
        </p:nvCxnSpPr>
        <p:spPr>
          <a:xfrm>
            <a:off x="0" y="12670972"/>
            <a:ext cx="24384000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365656-3C2C-401A-A261-7849E1DCB5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2276" y="-25180"/>
            <a:ext cx="5131724" cy="143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71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gradFill flip="none" rotWithShape="1">
          <a:gsLst>
            <a:gs pos="17000">
              <a:schemeClr val="bg1"/>
            </a:gs>
            <a:gs pos="83000">
              <a:srgbClr val="FF9900">
                <a:lumMod val="20000"/>
                <a:lumOff val="80000"/>
              </a:srgbClr>
            </a:gs>
            <a:gs pos="67000">
              <a:schemeClr val="accent1">
                <a:lumMod val="5000"/>
                <a:lumOff val="95000"/>
              </a:schemeClr>
            </a:gs>
            <a:gs pos="100000">
              <a:srgbClr val="057BBA">
                <a:lumMod val="50000"/>
                <a:lumOff val="5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8E076-FA65-406B-B46F-9B423DB8E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217" y="357188"/>
            <a:ext cx="18701658" cy="1710326"/>
          </a:xfrm>
        </p:spPr>
        <p:txBody>
          <a:bodyPr>
            <a:normAutofit/>
          </a:bodyPr>
          <a:lstStyle>
            <a:lvl1pPr algn="l">
              <a:defRPr sz="8200"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4B674F-1420-4DF2-8459-B3931B4964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06980E3F-CE96-4267-B841-15E317674931}" type="datetimeFigureOut">
              <a:rPr lang="en-US" smtClean="0"/>
              <a:t>4/1/2022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EB1A97-058D-4695-BDEE-1CB388B84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E0EE83-65C2-45C2-B15E-F5BF3C6B9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62817" y="13073062"/>
            <a:ext cx="448840" cy="482823"/>
          </a:xfrm>
        </p:spPr>
        <p:txBody>
          <a:bodyPr/>
          <a:lstStyle/>
          <a:p>
            <a:fld id="{76CA7329-12AB-4100-8DDD-19BE59417CE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0641B02-D364-4240-835E-FF32F0F89CB6}"/>
              </a:ext>
            </a:extLst>
          </p:cNvPr>
          <p:cNvCxnSpPr/>
          <p:nvPr userDrawn="1"/>
        </p:nvCxnSpPr>
        <p:spPr>
          <a:xfrm>
            <a:off x="1845217" y="1893677"/>
            <a:ext cx="18701658" cy="0"/>
          </a:xfrm>
          <a:prstGeom prst="line">
            <a:avLst/>
          </a:prstGeom>
          <a:ln w="38100" cap="rnd">
            <a:solidFill>
              <a:srgbClr val="057BBA">
                <a:alpha val="80000"/>
              </a:srgbClr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F3C5E42B-5773-41D1-82C9-A3B7861809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883" y="427995"/>
            <a:ext cx="2645634" cy="163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1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bg>
      <p:bgPr>
        <a:gradFill flip="none" rotWithShape="1">
          <a:gsLst>
            <a:gs pos="17000">
              <a:schemeClr val="bg1"/>
            </a:gs>
            <a:gs pos="83000">
              <a:srgbClr val="FF9900">
                <a:lumMod val="20000"/>
                <a:lumOff val="80000"/>
              </a:srgbClr>
            </a:gs>
            <a:gs pos="67000">
              <a:schemeClr val="accent1">
                <a:lumMod val="5000"/>
                <a:lumOff val="95000"/>
              </a:schemeClr>
            </a:gs>
            <a:gs pos="100000">
              <a:srgbClr val="057BBA">
                <a:lumMod val="50000"/>
                <a:lumOff val="5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790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5" r:id="rId3"/>
    <p:sldLayoutId id="2147483656" r:id="rId4"/>
    <p:sldLayoutId id="2147483657" r:id="rId5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duy.nguyenngoc1@vti.com.vn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png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jboss.org/wiki/Non-transactionalDataAccessAndTheAuto-commitMode?fbclid=IwAR0rbo810sTb_gRfx95NSTbAFtk4hG7hX5NFB-0BzegEBOvWRLPEXfriWQc" TargetMode="External"/><Relationship Id="rId2" Type="http://schemas.openxmlformats.org/officeDocument/2006/relationships/hyperlink" Target="https://stackoverflow.com/questions/23100888/why-is-hibernate-connection-autocommit-true-not-recommended-in-hibernate?fbclid=IwAR3pJld-6l4YZbs1_S4J41S4w5Bfs-UNo0HffHwBrhHKv5sydXAcaPAVtJ0" TargetMode="Externa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eldung.com/" TargetMode="External"/><Relationship Id="rId2" Type="http://schemas.openxmlformats.org/officeDocument/2006/relationships/hyperlink" Target="https://www.javatpoint.com/hibernate-tutorial" TargetMode="Externa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C73E9A0-1581-412A-9370-80FB5A08E4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50" y="1753558"/>
            <a:ext cx="5103775" cy="14297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3535C99-41AF-418B-BEDD-F28650092074}"/>
              </a:ext>
            </a:extLst>
          </p:cNvPr>
          <p:cNvSpPr/>
          <p:nvPr/>
        </p:nvSpPr>
        <p:spPr>
          <a:xfrm>
            <a:off x="1795790" y="3025157"/>
            <a:ext cx="5636029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100" dirty="0">
                <a:solidFill>
                  <a:schemeClr val="accent1">
                    <a:lumMod val="75000"/>
                  </a:schemeClr>
                </a:solidFill>
                <a:latin typeface="+mj-lt"/>
                <a:ea typeface="Meiryo" charset="-128"/>
                <a:cs typeface="Meiryo" charset="-128"/>
              </a:rPr>
              <a:t>WAY TO ENTERPRISE</a:t>
            </a:r>
          </a:p>
        </p:txBody>
      </p:sp>
      <p:sp>
        <p:nvSpPr>
          <p:cNvPr id="5" name="Google Shape;90;p9">
            <a:extLst>
              <a:ext uri="{FF2B5EF4-FFF2-40B4-BE49-F238E27FC236}">
                <a16:creationId xmlns:a16="http://schemas.microsoft.com/office/drawing/2014/main" id="{DB753221-CAE6-4172-B420-253F82036F95}"/>
              </a:ext>
            </a:extLst>
          </p:cNvPr>
          <p:cNvSpPr txBox="1">
            <a:spLocks/>
          </p:cNvSpPr>
          <p:nvPr/>
        </p:nvSpPr>
        <p:spPr>
          <a:xfrm>
            <a:off x="1215678" y="4549070"/>
            <a:ext cx="22486370" cy="131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1pPr>
            <a:lvl2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2pPr>
            <a:lvl3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3pPr>
            <a:lvl4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4pPr>
            <a:lvl5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5pPr>
            <a:lvl6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6pPr>
            <a:lvl7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7pPr>
            <a:lvl8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8pPr>
            <a:lvl9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9pPr>
          </a:lstStyle>
          <a:p>
            <a:pPr hangingPunct="1">
              <a:lnSpc>
                <a:spcPct val="90000"/>
              </a:lnSpc>
              <a:buClr>
                <a:srgbClr val="1E4E79"/>
              </a:buClr>
              <a:buSzPts val="4400"/>
            </a:pPr>
            <a:r>
              <a:rPr lang="en-US" altLang="en-US" sz="10000" dirty="0">
                <a:solidFill>
                  <a:schemeClr val="accent1">
                    <a:lumMod val="75000"/>
                  </a:schemeClr>
                </a:solidFill>
              </a:rPr>
              <a:t>Advanced Java</a:t>
            </a:r>
            <a:endParaRPr lang="en-US" sz="10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2001B0A-062A-4A6F-BBE4-0E31E8A7C59F}"/>
              </a:ext>
            </a:extLst>
          </p:cNvPr>
          <p:cNvSpPr txBox="1">
            <a:spLocks/>
          </p:cNvSpPr>
          <p:nvPr/>
        </p:nvSpPr>
        <p:spPr bwMode="auto">
          <a:xfrm>
            <a:off x="1795790" y="8295495"/>
            <a:ext cx="11871552" cy="284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anose="05000000000000000000" pitchFamily="2" charset="2"/>
              <a:buChar char="q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imes New Roman" panose="02020603050405020304" pitchFamily="18" charset="0"/>
              <a:buNone/>
              <a:defRPr/>
            </a:pPr>
            <a:r>
              <a:rPr lang="en-US" sz="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VTI ACADEMY</a:t>
            </a:r>
          </a:p>
          <a:p>
            <a:pPr marL="0" indent="0">
              <a:buFont typeface="Times New Roman" panose="02020603050405020304" pitchFamily="18" charset="0"/>
              <a:buNone/>
              <a:defRPr/>
            </a:pPr>
            <a:r>
              <a:rPr lang="en-US" sz="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Author</a:t>
            </a:r>
            <a:r>
              <a:rPr lang="en-US" sz="50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50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duy.nguyenngoc1@vti.com.vn</a:t>
            </a:r>
            <a:endParaRPr lang="en-US" sz="5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Times New Roman" panose="02020603050405020304" pitchFamily="18" charset="0"/>
              <a:buNone/>
              <a:defRPr/>
            </a:pPr>
            <a:r>
              <a:rPr lang="en-US" sz="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March 2020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Inheritance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585001" y="2335127"/>
            <a:ext cx="10175199" cy="114467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Table </a:t>
            </a:r>
            <a:r>
              <a:rPr lang="en-US" dirty="0" smtClean="0"/>
              <a:t>per class (Not Recommended)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130" y="3247891"/>
            <a:ext cx="22104670" cy="924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92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Inheritance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410" y="1543065"/>
            <a:ext cx="8829740" cy="53628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9150" y="7138754"/>
            <a:ext cx="9457003" cy="5432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900" y="7155883"/>
            <a:ext cx="10014564" cy="539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205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Inheritance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4057381"/>
            <a:ext cx="14133007" cy="45532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5309" y="4209781"/>
            <a:ext cx="9782038" cy="386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374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Inheritance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585001" y="2335126"/>
            <a:ext cx="21808399" cy="1037122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Advantages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Can </a:t>
            </a:r>
            <a:r>
              <a:rPr lang="en-US" dirty="0" smtClean="0"/>
              <a:t>set NOT </a:t>
            </a:r>
            <a:r>
              <a:rPr lang="en-US" dirty="0"/>
              <a:t>NULL</a:t>
            </a:r>
            <a:endParaRPr lang="en-US" dirty="0" smtClean="0"/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Disadvantages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Table is not </a:t>
            </a:r>
            <a:r>
              <a:rPr lang="en-US" dirty="0" smtClean="0"/>
              <a:t>normalized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smtClean="0"/>
              <a:t>Duplicated data 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smtClean="0"/>
              <a:t>Lower </a:t>
            </a:r>
            <a:r>
              <a:rPr lang="en-US" dirty="0"/>
              <a:t>performance (due to additional UNION operators)</a:t>
            </a:r>
            <a:endParaRPr lang="en-US" dirty="0" smtClean="0"/>
          </a:p>
          <a:p>
            <a:pPr marL="873125" lvl="1" indent="-428625" hangingPunct="1"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45893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585002" y="2335126"/>
            <a:ext cx="4568148" cy="115102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ID" dirty="0" smtClean="0"/>
              <a:t> Self-practice</a:t>
            </a:r>
          </a:p>
        </p:txBody>
      </p:sp>
    </p:spTree>
    <p:extLst>
      <p:ext uri="{BB962C8B-B14F-4D97-AF65-F5344CB8AC3E}">
        <p14:creationId xmlns:p14="http://schemas.microsoft.com/office/powerpoint/2010/main" val="2917904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Inheritance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585001" y="2335127"/>
            <a:ext cx="10175199" cy="114467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Joined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786" y="3193925"/>
            <a:ext cx="22223935" cy="936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328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Inheritance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041" y="1562100"/>
            <a:ext cx="8331640" cy="5162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407" y="6857999"/>
            <a:ext cx="9255244" cy="56680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7302" y="6857998"/>
            <a:ext cx="9872169" cy="581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219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Inheritance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82" y="2304820"/>
            <a:ext cx="13587432" cy="37273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81" y="7519848"/>
            <a:ext cx="12327019" cy="27005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4872" y="2026233"/>
            <a:ext cx="8499378" cy="41806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19014" y="6458583"/>
            <a:ext cx="5673786" cy="53293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92800" y="7727917"/>
            <a:ext cx="5581650" cy="236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715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Inheritance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585001" y="2335126"/>
            <a:ext cx="21808399" cy="1037122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Advantages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Tables are </a:t>
            </a:r>
            <a:r>
              <a:rPr lang="en-US" dirty="0" smtClean="0"/>
              <a:t>normalized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smtClean="0"/>
              <a:t>Data is not duplicated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Can set NOT NULL</a:t>
            </a:r>
            <a:endParaRPr lang="en-US" dirty="0" smtClean="0"/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Disadvantages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Low performance (due to having to Join related child classes in the query)</a:t>
            </a:r>
            <a:endParaRPr lang="en-US" dirty="0" smtClean="0"/>
          </a:p>
          <a:p>
            <a:pPr marL="873125" lvl="1" indent="-428625" hangingPunct="1"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25947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Inheritance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585001" y="2335127"/>
            <a:ext cx="10175199" cy="114467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err="1" smtClean="0"/>
              <a:t>MappedSuperclass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001" y="4470317"/>
            <a:ext cx="21695077" cy="675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878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ja-JP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sp>
        <p:nvSpPr>
          <p:cNvPr id="3" name="Rectangle 2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b="0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Copyright </a:t>
            </a:r>
            <a:r>
              <a:rPr lang="en-GB" sz="2200" b="0" i="1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© </a:t>
            </a:r>
            <a:r>
              <a:rPr lang="en-GB" sz="2200" b="0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VTI Academy All Rights Reserved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DE6175F-EC54-41CE-AC36-9254032B4CC2}"/>
              </a:ext>
            </a:extLst>
          </p:cNvPr>
          <p:cNvSpPr txBox="1">
            <a:spLocks/>
          </p:cNvSpPr>
          <p:nvPr/>
        </p:nvSpPr>
        <p:spPr bwMode="auto">
          <a:xfrm>
            <a:off x="1845217" y="3116480"/>
            <a:ext cx="21401314" cy="9329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anose="05000000000000000000" pitchFamily="2" charset="2"/>
              <a:buChar char="q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>
              <a:defRPr/>
            </a:pPr>
            <a:r>
              <a:rPr lang="en-US" altLang="en-US" sz="6600" b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Inheritance</a:t>
            </a:r>
            <a:endParaRPr lang="en-US" altLang="en-US" sz="6600" b="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defTabSz="914400">
              <a:defRPr/>
            </a:pPr>
            <a:r>
              <a:rPr lang="en-US" altLang="en-US" sz="6600" b="0" noProof="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600" b="0" noProof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HQL</a:t>
            </a:r>
          </a:p>
          <a:p>
            <a:pPr lvl="0" defTabSz="914400">
              <a:defRPr/>
            </a:pPr>
            <a:r>
              <a:rPr lang="en-US" altLang="en-US" sz="6600" b="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600" b="0" noProof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</a:p>
          <a:p>
            <a:pPr lvl="0" defTabSz="914400">
              <a:defRPr/>
            </a:pPr>
            <a:r>
              <a:rPr lang="en-US" altLang="en-US" sz="6600" b="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600" b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Criteria</a:t>
            </a:r>
            <a:endParaRPr lang="en-US" altLang="en-US" sz="6600" b="0" noProof="0" dirty="0" smtClean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defTabSz="914400">
              <a:defRPr/>
            </a:pPr>
            <a:r>
              <a:rPr lang="en-US" altLang="en-US" sz="6600" b="0" noProof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Assignments</a:t>
            </a:r>
            <a:endParaRPr kumimoji="0" lang="en-US" altLang="en-US" sz="6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79413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Inheritance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334" y="1768029"/>
            <a:ext cx="8217592" cy="41791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156" y="6522966"/>
            <a:ext cx="8550353" cy="48117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6051" y="6522966"/>
            <a:ext cx="8946355" cy="481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96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Inheritance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08" y="1913834"/>
            <a:ext cx="13282579" cy="36678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08" y="6858000"/>
            <a:ext cx="11084112" cy="2762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4834" y="1913834"/>
            <a:ext cx="9282478" cy="36678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29954" y="6858000"/>
            <a:ext cx="6553296" cy="32766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92800" y="6858000"/>
            <a:ext cx="5581650" cy="236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123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585002" y="2335126"/>
            <a:ext cx="4568148" cy="115102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ID" dirty="0" smtClean="0"/>
              <a:t> Self-practice</a:t>
            </a:r>
          </a:p>
        </p:txBody>
      </p:sp>
    </p:spTree>
    <p:extLst>
      <p:ext uri="{BB962C8B-B14F-4D97-AF65-F5344CB8AC3E}">
        <p14:creationId xmlns:p14="http://schemas.microsoft.com/office/powerpoint/2010/main" val="4090801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Query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585001" y="2335126"/>
            <a:ext cx="10613484" cy="423712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HQL (Recommended)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SQL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Criteria</a:t>
            </a:r>
            <a:endParaRPr lang="en-US" dirty="0"/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873125" lvl="1" indent="-428625" hangingPunct="1"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94369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HQL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585001" y="2335126"/>
            <a:ext cx="22798999" cy="968542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Stands for Hibernate </a:t>
            </a:r>
            <a:r>
              <a:rPr lang="en-US" dirty="0"/>
              <a:t>Query Language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HQL will be translate </a:t>
            </a:r>
            <a:r>
              <a:rPr lang="en-US"/>
              <a:t>to </a:t>
            </a:r>
            <a:r>
              <a:rPr lang="en-US" smtClean="0"/>
              <a:t>SQL (JDBC)</a:t>
            </a:r>
            <a:endParaRPr lang="en-US" dirty="0"/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HQL should be used whenever possible to avoid complex changes in database and take advantage of Hibernate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Keywords like SELECT, FROM, WHERE, ... are not case-sensitive, but attributes like table names, column names in HQL are case-sensitive</a:t>
            </a:r>
            <a:r>
              <a:rPr lang="en-US" dirty="0" smtClean="0"/>
              <a:t>.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b="1" dirty="0" smtClean="0"/>
              <a:t>Working with Java Variable, Java Object, Java Constructor, ..., Java</a:t>
            </a:r>
            <a:endParaRPr lang="en-US" b="1" dirty="0"/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873125" lvl="1" indent="-428625" hangingPunct="1"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317" y="10653065"/>
            <a:ext cx="16944612" cy="105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26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H</a:t>
            </a: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QL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585001" y="2023841"/>
            <a:ext cx="2891749" cy="874750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Select </a:t>
            </a:r>
          </a:p>
          <a:p>
            <a:pPr marL="873125" lvl="1" indent="-428625" hangingPunct="1"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620" y="4069266"/>
            <a:ext cx="10954380" cy="7079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621" y="5745704"/>
            <a:ext cx="13468979" cy="643131"/>
          </a:xfrm>
          <a:prstGeom prst="rect">
            <a:avLst/>
          </a:prstGeom>
        </p:spPr>
      </p:pic>
      <p:sp>
        <p:nvSpPr>
          <p:cNvPr id="8" name="Text Placeholder 1"/>
          <p:cNvSpPr txBox="1">
            <a:spLocks/>
          </p:cNvSpPr>
          <p:nvPr/>
        </p:nvSpPr>
        <p:spPr>
          <a:xfrm>
            <a:off x="1585001" y="6595336"/>
            <a:ext cx="1894800" cy="775085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AS </a:t>
            </a:r>
          </a:p>
          <a:p>
            <a:pPr marL="873125" lvl="1" indent="-428625" hangingPunct="1"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0620" y="7290803"/>
            <a:ext cx="9849480" cy="5898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0621" y="8102433"/>
            <a:ext cx="9227572" cy="665536"/>
          </a:xfrm>
          <a:prstGeom prst="rect">
            <a:avLst/>
          </a:prstGeom>
        </p:spPr>
      </p:pic>
      <p:sp>
        <p:nvSpPr>
          <p:cNvPr id="11" name="Text Placeholder 1"/>
          <p:cNvSpPr txBox="1">
            <a:spLocks/>
          </p:cNvSpPr>
          <p:nvPr/>
        </p:nvSpPr>
        <p:spPr>
          <a:xfrm>
            <a:off x="1584999" y="9070706"/>
            <a:ext cx="2891749" cy="874750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Distinct </a:t>
            </a:r>
          </a:p>
          <a:p>
            <a:pPr marL="873125" lvl="1" indent="-428625" hangingPunct="1"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0621" y="9911957"/>
            <a:ext cx="15292896" cy="507431"/>
          </a:xfrm>
          <a:prstGeom prst="rect">
            <a:avLst/>
          </a:prstGeom>
        </p:spPr>
      </p:pic>
      <p:sp>
        <p:nvSpPr>
          <p:cNvPr id="13" name="Text Placeholder 1"/>
          <p:cNvSpPr txBox="1">
            <a:spLocks/>
          </p:cNvSpPr>
          <p:nvPr/>
        </p:nvSpPr>
        <p:spPr>
          <a:xfrm>
            <a:off x="1584998" y="10880668"/>
            <a:ext cx="3348952" cy="1038307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WHERE </a:t>
            </a:r>
          </a:p>
          <a:p>
            <a:pPr marL="873125" lvl="1" indent="-428625" hangingPunct="1"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0621" y="4914154"/>
            <a:ext cx="12405244" cy="63616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0621" y="2728063"/>
            <a:ext cx="7909644" cy="114898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0620" y="11526555"/>
            <a:ext cx="11382637" cy="106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282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H</a:t>
            </a: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QL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585001" y="2335125"/>
            <a:ext cx="4930099" cy="1145727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ORDER BY </a:t>
            </a:r>
          </a:p>
          <a:p>
            <a:pPr marL="873125" lvl="1" indent="-428625" hangingPunct="1"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1585000" y="6852666"/>
            <a:ext cx="15356800" cy="779767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min(), max(), sum(), </a:t>
            </a:r>
            <a:r>
              <a:rPr lang="en-US" dirty="0" err="1" smtClean="0"/>
              <a:t>avg</a:t>
            </a:r>
            <a:r>
              <a:rPr lang="en-US" dirty="0" smtClean="0"/>
              <a:t>(), count(*), count(1), count(field) </a:t>
            </a:r>
          </a:p>
          <a:p>
            <a:pPr marL="873125" lvl="1" indent="-428625" hangingPunct="1"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1584998" y="8998084"/>
            <a:ext cx="5628602" cy="1100432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LIMIT &amp; OFFSET </a:t>
            </a:r>
          </a:p>
          <a:p>
            <a:pPr marL="873125" lvl="1" indent="-428625" hangingPunct="1"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  <p:sp>
        <p:nvSpPr>
          <p:cNvPr id="13" name="Text Placeholder 1"/>
          <p:cNvSpPr txBox="1">
            <a:spLocks/>
          </p:cNvSpPr>
          <p:nvPr/>
        </p:nvSpPr>
        <p:spPr>
          <a:xfrm>
            <a:off x="1584998" y="11089813"/>
            <a:ext cx="5628602" cy="1038307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GROUP BY </a:t>
            </a:r>
          </a:p>
          <a:p>
            <a:pPr marL="873125" lvl="1" indent="-428625" hangingPunct="1"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706" y="3289216"/>
            <a:ext cx="15520294" cy="54513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705" y="7863356"/>
            <a:ext cx="14967077" cy="59719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706" y="10057638"/>
            <a:ext cx="11720218" cy="562835"/>
          </a:xfrm>
          <a:prstGeom prst="rect">
            <a:avLst/>
          </a:prstGeom>
        </p:spPr>
      </p:pic>
      <p:sp>
        <p:nvSpPr>
          <p:cNvPr id="18" name="Text Placeholder 1"/>
          <p:cNvSpPr txBox="1">
            <a:spLocks/>
          </p:cNvSpPr>
          <p:nvPr/>
        </p:nvSpPr>
        <p:spPr>
          <a:xfrm>
            <a:off x="1562303" y="4530334"/>
            <a:ext cx="9449407" cy="1145727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NULLS FIRST &amp; NULLS LAST</a:t>
            </a:r>
          </a:p>
          <a:p>
            <a:pPr marL="873125" lvl="1" indent="-428625" hangingPunct="1"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705" y="5528380"/>
            <a:ext cx="17710639" cy="63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1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H</a:t>
            </a: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QL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585001" y="2335126"/>
            <a:ext cx="8025927" cy="193207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Using Constructor</a:t>
            </a:r>
          </a:p>
          <a:p>
            <a:pPr marL="873125" lvl="1" indent="-428625" hangingPunct="1"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796" y="3730427"/>
            <a:ext cx="20784407" cy="772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676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H</a:t>
            </a: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QL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585001" y="2335126"/>
            <a:ext cx="11586250" cy="3579291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Insert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sz="4000" dirty="0" smtClean="0"/>
              <a:t>Not support INSERT INTO ...VALUES ...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sz="4000" dirty="0" smtClean="0"/>
              <a:t> Only Support INSERT INTO ... SELECT ...</a:t>
            </a:r>
          </a:p>
          <a:p>
            <a:pPr marL="873125" lvl="1" indent="-428625" hangingPunct="1"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509" y="7057332"/>
            <a:ext cx="12589135" cy="28210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4954" y="5958112"/>
            <a:ext cx="8249056" cy="599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25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H</a:t>
            </a: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QL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585001" y="2335127"/>
            <a:ext cx="3201008" cy="97227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Update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4456" y="3295739"/>
            <a:ext cx="7136003" cy="9124077"/>
          </a:xfrm>
          <a:prstGeom prst="rect">
            <a:avLst/>
          </a:prstGeom>
        </p:spPr>
      </p:pic>
      <p:sp>
        <p:nvSpPr>
          <p:cNvPr id="8" name="Text Placeholder 1"/>
          <p:cNvSpPr txBox="1">
            <a:spLocks/>
          </p:cNvSpPr>
          <p:nvPr/>
        </p:nvSpPr>
        <p:spPr>
          <a:xfrm>
            <a:off x="12573000" y="2335127"/>
            <a:ext cx="3201008" cy="97227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Delete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330" y="3222410"/>
            <a:ext cx="7504785" cy="919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38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4514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Inheritance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585001" y="2335126"/>
            <a:ext cx="18036499" cy="7399423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4 types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 smtClean="0"/>
              <a:t> Single Table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 smtClean="0"/>
              <a:t> Table Per class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 smtClean="0"/>
              <a:t> Joined</a:t>
            </a:r>
            <a:endParaRPr lang="en-US" dirty="0"/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err="1" smtClean="0"/>
              <a:t>MappedSuperclass</a:t>
            </a:r>
            <a:endParaRPr lang="en-US" dirty="0"/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5168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H</a:t>
            </a: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QL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585001" y="2335126"/>
            <a:ext cx="3881944" cy="894457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Paging</a:t>
            </a:r>
          </a:p>
          <a:p>
            <a:pPr marL="873125" lvl="1" indent="-428625" hangingPunct="1"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044" y="3229583"/>
            <a:ext cx="11526681" cy="877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396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HQL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585002" y="2335126"/>
            <a:ext cx="3745756" cy="913912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Example:</a:t>
            </a:r>
          </a:p>
          <a:p>
            <a:pPr marL="873125" lvl="1" indent="-428625" hangingPunct="1"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3249038"/>
            <a:ext cx="9718869" cy="89889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9333" y="5155659"/>
            <a:ext cx="11752424" cy="464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626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H</a:t>
            </a: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QL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585001" y="2335126"/>
            <a:ext cx="4091899" cy="193207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Select</a:t>
            </a:r>
          </a:p>
          <a:p>
            <a:pPr marL="873125" lvl="1" indent="-428625" hangingPunct="1"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86" y="4012697"/>
            <a:ext cx="11037118" cy="69211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8053" y="4012696"/>
            <a:ext cx="11366233" cy="27772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0" y="7324250"/>
            <a:ext cx="8018005" cy="514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660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HQL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5824" y="6585625"/>
            <a:ext cx="5652804" cy="42557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12" y="2407466"/>
            <a:ext cx="16958342" cy="63060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346" y="9072223"/>
            <a:ext cx="13482178" cy="2514875"/>
          </a:xfrm>
          <a:prstGeom prst="rect">
            <a:avLst/>
          </a:prstGeom>
        </p:spPr>
      </p:pic>
      <p:sp>
        <p:nvSpPr>
          <p:cNvPr id="10" name="Text Placeholder 1"/>
          <p:cNvSpPr txBox="1">
            <a:spLocks/>
          </p:cNvSpPr>
          <p:nvPr/>
        </p:nvSpPr>
        <p:spPr>
          <a:xfrm>
            <a:off x="9772731" y="11937563"/>
            <a:ext cx="5227320" cy="84899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0" indent="0" hangingPunct="1">
              <a:buNone/>
            </a:pPr>
            <a:r>
              <a:rPr lang="en-US" i="1" dirty="0" smtClean="0"/>
              <a:t>Select with constructor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365458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HQL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5546" y="3717683"/>
            <a:ext cx="6149980" cy="31499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6605" y="1651620"/>
            <a:ext cx="10527863" cy="2132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2230" y="9458320"/>
            <a:ext cx="6625760" cy="31369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87256" y="7147708"/>
            <a:ext cx="10447212" cy="2201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368" y="2539534"/>
            <a:ext cx="11526681" cy="8773008"/>
          </a:xfrm>
          <a:prstGeom prst="rect">
            <a:avLst/>
          </a:prstGeom>
        </p:spPr>
      </p:pic>
      <p:sp>
        <p:nvSpPr>
          <p:cNvPr id="9" name="Text Placeholder 1"/>
          <p:cNvSpPr txBox="1">
            <a:spLocks/>
          </p:cNvSpPr>
          <p:nvPr/>
        </p:nvSpPr>
        <p:spPr>
          <a:xfrm>
            <a:off x="10684980" y="11861235"/>
            <a:ext cx="2077709" cy="848993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0" indent="0" hangingPunct="1">
              <a:buNone/>
            </a:pPr>
            <a:r>
              <a:rPr lang="en-US" i="1" dirty="0" smtClean="0"/>
              <a:t>Paging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922807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HQL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585002" y="2335126"/>
            <a:ext cx="3084276" cy="913912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Count</a:t>
            </a:r>
          </a:p>
          <a:p>
            <a:pPr marL="873125" lvl="1" indent="-428625" hangingPunct="1"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91" y="3711685"/>
            <a:ext cx="12207297" cy="74167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4852" y="3692230"/>
            <a:ext cx="9961399" cy="16774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6109" y="5870747"/>
            <a:ext cx="5048469" cy="210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267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HQL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585001" y="2179483"/>
            <a:ext cx="7656276" cy="193207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Set parameter</a:t>
            </a:r>
          </a:p>
          <a:p>
            <a:pPr marL="873125" lvl="1" indent="-428625" hangingPunct="1"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77" y="3592993"/>
            <a:ext cx="14701617" cy="86054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1142" y="3592993"/>
            <a:ext cx="12284481" cy="16239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8717" y="5489690"/>
            <a:ext cx="6608681" cy="308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53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HQL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585001" y="2335126"/>
            <a:ext cx="4091899" cy="193207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Update</a:t>
            </a:r>
          </a:p>
          <a:p>
            <a:pPr marL="873125" lvl="1" indent="-428625" hangingPunct="1"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453" y="4267200"/>
            <a:ext cx="12667798" cy="12399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9749" y="7236374"/>
            <a:ext cx="3784098" cy="3041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94" y="3145521"/>
            <a:ext cx="7504785" cy="91974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32773" y="6049261"/>
            <a:ext cx="6467193" cy="57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6145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HQL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585001" y="2335126"/>
            <a:ext cx="4091899" cy="193207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Delete</a:t>
            </a:r>
          </a:p>
          <a:p>
            <a:pPr marL="873125" lvl="1" indent="-428625" hangingPunct="1"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3360" y="4267200"/>
            <a:ext cx="11414890" cy="9180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5511" y="5546466"/>
            <a:ext cx="3803029" cy="27138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175" y="3295739"/>
            <a:ext cx="7136003" cy="912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248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585002" y="2335126"/>
            <a:ext cx="4568148" cy="115102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ID" dirty="0" smtClean="0"/>
              <a:t> Self-practice</a:t>
            </a:r>
          </a:p>
        </p:txBody>
      </p:sp>
    </p:spTree>
    <p:extLst>
      <p:ext uri="{BB962C8B-B14F-4D97-AF65-F5344CB8AC3E}">
        <p14:creationId xmlns:p14="http://schemas.microsoft.com/office/powerpoint/2010/main" val="2891448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Inheritance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585001" y="2335127"/>
            <a:ext cx="10175199" cy="114467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Single Table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997" y="3375298"/>
            <a:ext cx="19722725" cy="793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016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HQL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585001" y="2335126"/>
            <a:ext cx="4091899" cy="193207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Transaction</a:t>
            </a:r>
          </a:p>
          <a:p>
            <a:pPr marL="873125" lvl="1" indent="-428625" hangingPunct="1"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  <p:pic>
        <p:nvPicPr>
          <p:cNvPr id="7" name="Picture 6" descr="transaction management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44" y="4006072"/>
            <a:ext cx="12542056" cy="6169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8870" y="3151762"/>
            <a:ext cx="12005985" cy="749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122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HQL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991435" y="2213911"/>
            <a:ext cx="22296582" cy="10142845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</a:t>
            </a:r>
            <a:r>
              <a:rPr lang="en-US" dirty="0"/>
              <a:t>Default </a:t>
            </a:r>
            <a:r>
              <a:rPr lang="en-US" dirty="0" err="1"/>
              <a:t>autocommit</a:t>
            </a:r>
            <a:r>
              <a:rPr lang="en-US" dirty="0"/>
              <a:t> = </a:t>
            </a:r>
            <a:r>
              <a:rPr lang="en-US" dirty="0" smtClean="0"/>
              <a:t>false </a:t>
            </a:r>
            <a:r>
              <a:rPr lang="en-US" dirty="0" smtClean="0">
                <a:sym typeface="Wingdings" panose="05000000000000000000" pitchFamily="2" charset="2"/>
              </a:rPr>
              <a:t> Using transaction </a:t>
            </a:r>
            <a:r>
              <a:rPr lang="en-US" dirty="0">
                <a:sym typeface="Wingdings" panose="05000000000000000000" pitchFamily="2" charset="2"/>
              </a:rPr>
              <a:t>for </a:t>
            </a:r>
            <a:r>
              <a:rPr lang="en-US" dirty="0" smtClean="0">
                <a:sym typeface="Wingdings" panose="05000000000000000000" pitchFamily="2" charset="2"/>
              </a:rPr>
              <a:t>Insert, Update</a:t>
            </a:r>
            <a:r>
              <a:rPr lang="en-US" dirty="0">
                <a:sym typeface="Wingdings" panose="05000000000000000000" pitchFamily="2" charset="2"/>
              </a:rPr>
              <a:t>, Delete</a:t>
            </a:r>
            <a:endParaRPr lang="en-US" dirty="0"/>
          </a:p>
          <a:p>
            <a:pPr marL="889000" lvl="2" indent="0" hangingPunct="1">
              <a:buNone/>
            </a:pPr>
            <a:r>
              <a:rPr lang="en-US" sz="3500" dirty="0">
                <a:hlinkClick r:id="rId2"/>
              </a:rPr>
              <a:t>https://stackoverflow.com/questions/23100888/why-is-hibernate-connection-autocommit-true-not-recommended-in-hibernate?fbclid=IwAR3pJld-6l4YZbs1_S4J41S4w5Bfs-UNo0HffHwBrhHKv5sydXAcaPAVtJ0</a:t>
            </a:r>
            <a:endParaRPr lang="en-US" sz="3500" dirty="0"/>
          </a:p>
          <a:p>
            <a:pPr marL="889000" lvl="2" indent="0" hangingPunct="1">
              <a:buNone/>
            </a:pPr>
            <a:r>
              <a:rPr lang="en-US" sz="3500" dirty="0">
                <a:hlinkClick r:id="rId3"/>
              </a:rPr>
              <a:t>https://developer.jboss.org/wiki/Non-transactionalDataAccessAndTheAuto-commitMode?fbclid=IwAR0rbo810sTb_gRfx95NSTbAFtk4hG7hX5NFB-0BzegEBOvWRLPEXfriWQc</a:t>
            </a:r>
            <a:endParaRPr lang="en-US" sz="3500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900037" y="9105372"/>
            <a:ext cx="12479378" cy="6155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3D3D3D"/>
                </a:solidFill>
                <a:effectLst/>
                <a:latin typeface="+mj-lt"/>
                <a:cs typeface="Courier New" panose="02070309020205020404" pitchFamily="49" charset="0"/>
              </a:rPr>
              <a:t>&lt;property name="</a:t>
            </a:r>
            <a:r>
              <a:rPr kumimoji="0" lang="en-US" altLang="en-US" sz="4000" b="0" i="0" u="none" strike="noStrike" cap="none" normalizeH="0" baseline="0" dirty="0" err="1">
                <a:ln>
                  <a:noFill/>
                </a:ln>
                <a:solidFill>
                  <a:srgbClr val="3D3D3D"/>
                </a:solidFill>
                <a:effectLst/>
                <a:latin typeface="+mj-lt"/>
                <a:cs typeface="Courier New" panose="02070309020205020404" pitchFamily="49" charset="0"/>
              </a:rPr>
              <a:t>connection.autocommit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rgbClr val="3D3D3D"/>
                </a:solidFill>
                <a:effectLst/>
                <a:latin typeface="+mj-lt"/>
                <a:cs typeface="Courier New" panose="02070309020205020404" pitchFamily="49" charset="0"/>
              </a:rPr>
              <a:t>"&gt;true&lt;/property&gt;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435337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SQL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585001" y="2335125"/>
            <a:ext cx="20963714" cy="696451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Using for Native SQL Query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 </a:t>
            </a:r>
            <a:r>
              <a:rPr lang="en-US" b="1" dirty="0"/>
              <a:t>Working with </a:t>
            </a:r>
            <a:r>
              <a:rPr lang="en-US" b="1" dirty="0" smtClean="0"/>
              <a:t>SQL Field, SQL Table, </a:t>
            </a:r>
            <a:r>
              <a:rPr lang="en-US" b="1" dirty="0"/>
              <a:t>..., </a:t>
            </a:r>
            <a:r>
              <a:rPr lang="en-US" b="1" dirty="0" smtClean="0"/>
              <a:t>SQL</a:t>
            </a:r>
            <a:endParaRPr lang="en-US" b="1" dirty="0"/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Call </a:t>
            </a:r>
            <a:r>
              <a:rPr lang="en-US" dirty="0"/>
              <a:t>procedure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Call function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873125" lvl="1" indent="-428625" hangingPunct="1"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611" y="9762480"/>
            <a:ext cx="18543832" cy="121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159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SQL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585001" y="2335125"/>
            <a:ext cx="3901399" cy="1069556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Example:</a:t>
            </a:r>
            <a:endParaRPr lang="en-US" dirty="0"/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873125" lvl="1" indent="-428625" hangingPunct="1"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64" y="4314131"/>
            <a:ext cx="12416895" cy="6405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0749" y="5134993"/>
            <a:ext cx="8161992" cy="470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7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585002" y="2335126"/>
            <a:ext cx="4568148" cy="115102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ID" dirty="0" smtClean="0"/>
              <a:t> Self-practice</a:t>
            </a:r>
          </a:p>
        </p:txBody>
      </p:sp>
    </p:spTree>
    <p:extLst>
      <p:ext uri="{BB962C8B-B14F-4D97-AF65-F5344CB8AC3E}">
        <p14:creationId xmlns:p14="http://schemas.microsoft.com/office/powerpoint/2010/main" val="10222370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Criteria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585001" y="2335125"/>
            <a:ext cx="15399493" cy="10155189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Allows building SQL statements based on objects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Using HQL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Components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 smtClean="0"/>
              <a:t> Restriction (Where)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smtClean="0"/>
              <a:t>Projection</a:t>
            </a:r>
            <a:endParaRPr lang="en-US" dirty="0"/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smtClean="0"/>
              <a:t>Order By</a:t>
            </a:r>
            <a:endParaRPr lang="en-US" dirty="0"/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 smtClean="0"/>
              <a:t> Paging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873125" lvl="1" indent="-428625" hangingPunct="1"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959872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Criteria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585001" y="2023841"/>
            <a:ext cx="2891749" cy="874750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Select </a:t>
            </a:r>
          </a:p>
          <a:p>
            <a:pPr marL="873125" lvl="1" indent="-428625" hangingPunct="1"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1585000" y="4548678"/>
            <a:ext cx="7792463" cy="83902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Where (Restriction)</a:t>
            </a:r>
          </a:p>
          <a:p>
            <a:pPr marL="873125" lvl="1" indent="-428625" hangingPunct="1"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  <p:sp>
        <p:nvSpPr>
          <p:cNvPr id="18" name="Text Placeholder 1"/>
          <p:cNvSpPr txBox="1">
            <a:spLocks/>
          </p:cNvSpPr>
          <p:nvPr/>
        </p:nvSpPr>
        <p:spPr>
          <a:xfrm>
            <a:off x="4173605" y="3749016"/>
            <a:ext cx="5425939" cy="706253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0" indent="0" hangingPunct="1">
              <a:buNone/>
            </a:pPr>
            <a:r>
              <a:rPr lang="en-US" sz="3000" i="1" dirty="0" smtClean="0"/>
              <a:t>SELECT * FROM Employee</a:t>
            </a:r>
            <a:endParaRPr lang="en-US" sz="3000" i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095" y="5387702"/>
            <a:ext cx="8840573" cy="696429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0" y="6953102"/>
            <a:ext cx="9610199" cy="430307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860490" y="11507264"/>
            <a:ext cx="15969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1"/>
            <a:r>
              <a:rPr lang="en-US" b="0" i="1" dirty="0" smtClean="0"/>
              <a:t>And, Or</a:t>
            </a:r>
            <a:endParaRPr lang="en-US" b="0" i="1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530" y="2792326"/>
            <a:ext cx="10824545" cy="93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1444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Criteria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2158644" y="1806590"/>
            <a:ext cx="7228259" cy="777726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Order By</a:t>
            </a:r>
          </a:p>
          <a:p>
            <a:pPr marL="873125" lvl="1" indent="-428625" hangingPunct="1"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47" y="3138108"/>
            <a:ext cx="10870305" cy="66388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8644" y="2799916"/>
            <a:ext cx="10841173" cy="3315433"/>
          </a:xfrm>
          <a:prstGeom prst="rect">
            <a:avLst/>
          </a:prstGeom>
        </p:spPr>
      </p:pic>
      <p:sp>
        <p:nvSpPr>
          <p:cNvPr id="20" name="Text Placeholder 1"/>
          <p:cNvSpPr txBox="1">
            <a:spLocks/>
          </p:cNvSpPr>
          <p:nvPr/>
        </p:nvSpPr>
        <p:spPr>
          <a:xfrm>
            <a:off x="613451" y="1855716"/>
            <a:ext cx="7228259" cy="777726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Projection (Aggregation) </a:t>
            </a:r>
          </a:p>
          <a:p>
            <a:pPr marL="873125" lvl="1" indent="-428625" hangingPunct="1"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  <p:sp>
        <p:nvSpPr>
          <p:cNvPr id="21" name="Text Placeholder 1"/>
          <p:cNvSpPr txBox="1">
            <a:spLocks/>
          </p:cNvSpPr>
          <p:nvPr/>
        </p:nvSpPr>
        <p:spPr>
          <a:xfrm>
            <a:off x="12158643" y="6608811"/>
            <a:ext cx="8487081" cy="97876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NULLS FIRST &amp; NULLS LAST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2155" y="7557987"/>
            <a:ext cx="11072360" cy="1046100"/>
          </a:xfrm>
          <a:prstGeom prst="rect">
            <a:avLst/>
          </a:prstGeom>
        </p:spPr>
      </p:pic>
      <p:sp>
        <p:nvSpPr>
          <p:cNvPr id="22" name="Text Placeholder 1"/>
          <p:cNvSpPr txBox="1">
            <a:spLocks/>
          </p:cNvSpPr>
          <p:nvPr/>
        </p:nvSpPr>
        <p:spPr>
          <a:xfrm>
            <a:off x="12158643" y="9017944"/>
            <a:ext cx="7228259" cy="777726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Paging </a:t>
            </a:r>
          </a:p>
          <a:p>
            <a:pPr marL="873125" lvl="1" indent="-428625" hangingPunct="1"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7203" y="10209528"/>
            <a:ext cx="10802264" cy="184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55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Criteria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99" y="3600450"/>
            <a:ext cx="12042948" cy="8039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1708" y="5829300"/>
            <a:ext cx="8347773" cy="5295900"/>
          </a:xfrm>
          <a:prstGeom prst="rect">
            <a:avLst/>
          </a:prstGeom>
        </p:spPr>
      </p:pic>
      <p:sp>
        <p:nvSpPr>
          <p:cNvPr id="15" name="Text Placeholder 1"/>
          <p:cNvSpPr txBox="1">
            <a:spLocks/>
          </p:cNvSpPr>
          <p:nvPr/>
        </p:nvSpPr>
        <p:spPr>
          <a:xfrm>
            <a:off x="1200151" y="2244579"/>
            <a:ext cx="3524250" cy="777726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Example</a:t>
            </a:r>
          </a:p>
          <a:p>
            <a:pPr marL="873125" lvl="1" indent="-428625" hangingPunct="1"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4647" y="1479441"/>
            <a:ext cx="11347403" cy="399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9069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585002" y="2335126"/>
            <a:ext cx="4568148" cy="115102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ID" dirty="0" smtClean="0"/>
              <a:t> Self-practice</a:t>
            </a:r>
          </a:p>
        </p:txBody>
      </p:sp>
    </p:spTree>
    <p:extLst>
      <p:ext uri="{BB962C8B-B14F-4D97-AF65-F5344CB8AC3E}">
        <p14:creationId xmlns:p14="http://schemas.microsoft.com/office/powerpoint/2010/main" val="2477548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Inheritance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318" y="1496983"/>
            <a:ext cx="11824443" cy="56928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848" y="7416800"/>
            <a:ext cx="8808074" cy="52799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1011" y="7416800"/>
            <a:ext cx="10477870" cy="513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3551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Testing System Assignments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686" y="2390274"/>
            <a:ext cx="10941530" cy="911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111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Demo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57376" y="2335126"/>
            <a:ext cx="16481424" cy="419902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endParaRPr lang="en-ID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10574337" y="8257226"/>
            <a:ext cx="3800474" cy="103672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0" indent="0" hangingPunct="1">
              <a:buNone/>
            </a:pPr>
            <a:r>
              <a:rPr lang="en-US" i="1" dirty="0"/>
              <a:t>View on drive</a:t>
            </a:r>
            <a:endParaRPr lang="en-ID" i="1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57375" y="2335126"/>
            <a:ext cx="12041185" cy="942699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</a:t>
            </a:r>
            <a:r>
              <a:rPr lang="en-US" dirty="0"/>
              <a:t>Demo Generate entity Using JPA tools</a:t>
            </a:r>
            <a:endParaRPr lang="en-ID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540" y="4234051"/>
            <a:ext cx="20641568" cy="392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4395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Reference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200150" y="2697075"/>
            <a:ext cx="12384505" cy="2560725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</a:t>
            </a:r>
            <a:r>
              <a:rPr lang="en-US" dirty="0">
                <a:hlinkClick r:id="rId2"/>
              </a:rPr>
              <a:t>https://www.javatpoint.com/hibernate-tutorial</a:t>
            </a:r>
            <a:endParaRPr lang="en-US" dirty="0"/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>
                <a:hlinkClick r:id="rId3"/>
              </a:rPr>
              <a:t>https://www.baeldung.com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5878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b="0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Copyright </a:t>
            </a:r>
            <a:r>
              <a:rPr lang="en-GB" sz="2200" b="0" i="1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© </a:t>
            </a:r>
            <a:r>
              <a:rPr lang="en-GB" sz="2200" b="0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VTI Academy All Rights Reserved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3CDD7E-E173-4A74-9533-427DE02233F9}"/>
              </a:ext>
            </a:extLst>
          </p:cNvPr>
          <p:cNvSpPr/>
          <p:nvPr/>
        </p:nvSpPr>
        <p:spPr>
          <a:xfrm>
            <a:off x="7195160" y="5450175"/>
            <a:ext cx="1009528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0" cap="none" spc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582079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Inheritance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05" y="2850944"/>
            <a:ext cx="12357896" cy="6625177"/>
          </a:xfrm>
          <a:prstGeom prst="rect">
            <a:avLst/>
          </a:prstGeom>
        </p:spPr>
      </p:pic>
      <p:sp>
        <p:nvSpPr>
          <p:cNvPr id="8" name="Text Placeholder 1"/>
          <p:cNvSpPr txBox="1">
            <a:spLocks/>
          </p:cNvSpPr>
          <p:nvPr/>
        </p:nvSpPr>
        <p:spPr>
          <a:xfrm>
            <a:off x="10842773" y="9949496"/>
            <a:ext cx="2930377" cy="848993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0" indent="0" hangingPunct="1">
              <a:buNone/>
            </a:pPr>
            <a:r>
              <a:rPr lang="en-US" i="1" dirty="0" smtClean="0"/>
              <a:t>Repository</a:t>
            </a:r>
            <a:endParaRPr lang="en-US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0193" y="2850944"/>
            <a:ext cx="11052357" cy="682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922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Inheritance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00" y="2684319"/>
            <a:ext cx="14451100" cy="39599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3439" y="2455717"/>
            <a:ext cx="9495311" cy="44171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29" y="7634148"/>
            <a:ext cx="13200844" cy="29195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54199" y="7634148"/>
            <a:ext cx="6791263" cy="402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62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Inheritance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585001" y="2335126"/>
            <a:ext cx="21808399" cy="1037122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Advantages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Simple </a:t>
            </a:r>
            <a:r>
              <a:rPr lang="en-US" dirty="0" smtClean="0"/>
              <a:t>Implement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There is only 1 table in the </a:t>
            </a:r>
            <a:r>
              <a:rPr lang="en-US" dirty="0" smtClean="0"/>
              <a:t>database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Performance is better </a:t>
            </a:r>
            <a:r>
              <a:rPr lang="en-US" dirty="0" smtClean="0"/>
              <a:t>because </a:t>
            </a:r>
            <a:r>
              <a:rPr lang="en-US" dirty="0"/>
              <a:t>there is no need to join or do subquery</a:t>
            </a:r>
            <a:endParaRPr lang="en-US" dirty="0" smtClean="0"/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Disadvantages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 smtClean="0"/>
              <a:t> Not </a:t>
            </a:r>
            <a:r>
              <a:rPr lang="en-US" dirty="0"/>
              <a:t>configurable Not </a:t>
            </a:r>
            <a:r>
              <a:rPr lang="en-US" dirty="0" smtClean="0"/>
              <a:t>Null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 smtClean="0"/>
              <a:t> Table </a:t>
            </a:r>
            <a:r>
              <a:rPr lang="en-US" dirty="0"/>
              <a:t>is not normalized</a:t>
            </a:r>
            <a:endParaRPr lang="en-US" dirty="0" smtClean="0"/>
          </a:p>
          <a:p>
            <a:pPr marL="873125" lvl="1" indent="-428625" hangingPunct="1"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6238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37285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Testing System Assignment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585002" y="2335126"/>
            <a:ext cx="4568148" cy="115102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ID" dirty="0" smtClean="0"/>
              <a:t> Self-practice</a:t>
            </a:r>
          </a:p>
        </p:txBody>
      </p:sp>
    </p:spTree>
    <p:extLst>
      <p:ext uri="{BB962C8B-B14F-4D97-AF65-F5344CB8AC3E}">
        <p14:creationId xmlns:p14="http://schemas.microsoft.com/office/powerpoint/2010/main" val="3483656782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Times New Roman"/>
        <a:ea typeface="Times New Roman"/>
        <a:cs typeface="Times New Roman"/>
      </a:majorFont>
      <a:minorFont>
        <a:latin typeface="Times New Roman"/>
        <a:ea typeface="Times New Roman"/>
        <a:cs typeface="Times New Roma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Times New Roman"/>
        <a:ea typeface="Times New Roman"/>
        <a:cs typeface="Times New Roman"/>
      </a:majorFont>
      <a:minorFont>
        <a:latin typeface="Times New Roman"/>
        <a:ea typeface="Times New Roman"/>
        <a:cs typeface="Times New Roma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26913</TotalTime>
  <Words>550</Words>
  <Application>Microsoft Office PowerPoint</Application>
  <PresentationFormat>Custom</PresentationFormat>
  <Paragraphs>162</Paragraphs>
  <Slides>53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Meiryo</vt:lpstr>
      <vt:lpstr>Calibri</vt:lpstr>
      <vt:lpstr>Courier New</vt:lpstr>
      <vt:lpstr>Tahoma</vt:lpstr>
      <vt:lpstr>Times New Roman</vt:lpstr>
      <vt:lpstr>Wingdings</vt:lpstr>
      <vt:lpstr>White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Nguyen Anh Quan (VTI.GA)</dc:creator>
  <cp:keywords/>
  <dc:description/>
  <cp:lastModifiedBy>pc</cp:lastModifiedBy>
  <cp:revision>3638</cp:revision>
  <cp:lastPrinted>2019-09-17T11:00:25Z</cp:lastPrinted>
  <dcterms:modified xsi:type="dcterms:W3CDTF">2022-04-01T09:03:08Z</dcterms:modified>
  <cp:category/>
</cp:coreProperties>
</file>